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9" r:id="rId5"/>
    <p:sldId id="264" r:id="rId6"/>
    <p:sldId id="267" r:id="rId7"/>
    <p:sldId id="268" r:id="rId8"/>
    <p:sldId id="277" r:id="rId9"/>
    <p:sldId id="266" r:id="rId10"/>
    <p:sldId id="269" r:id="rId11"/>
    <p:sldId id="263" r:id="rId12"/>
    <p:sldId id="261" r:id="rId13"/>
    <p:sldId id="270" r:id="rId14"/>
    <p:sldId id="271" r:id="rId15"/>
    <p:sldId id="273" r:id="rId16"/>
    <p:sldId id="276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en Vanyo" initials="SV" lastIdx="2" clrIdx="0">
    <p:extLst>
      <p:ext uri="{19B8F6BF-5375-455C-9EA6-DF929625EA0E}">
        <p15:presenceInfo xmlns:p15="http://schemas.microsoft.com/office/powerpoint/2012/main" userId="6192969112ad8fd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606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6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07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91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92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17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835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42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18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3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50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03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2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1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99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E98645-0166-41B9-86B1-BD5247FCC16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9D7B10-E531-4B9E-AAED-A7BA80BA4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017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nemanagement.com/" TargetMode="External"/><Relationship Id="rId2" Type="http://schemas.openxmlformats.org/officeDocument/2006/relationships/hyperlink" Target="mailto:stephen.zanemgmt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0E6EA-4E4E-4049-866A-C9C5BCE56E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Intellectual Property for Actors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E09F0-4BFF-49A0-B723-41AAB88021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Actor’s Think Tank</a:t>
            </a:r>
          </a:p>
          <a:p>
            <a:r>
              <a:rPr lang="en-US" dirty="0"/>
              <a:t>March 17, 2021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0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E127-F756-4ABE-8BA4-12D2668F6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Registration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81A39-F66A-465B-8D21-C1C1E1E81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Ownership, date of creation, verified by a trusted source. </a:t>
            </a:r>
          </a:p>
          <a:p>
            <a:pPr lvl="1"/>
            <a:r>
              <a:rPr lang="en-US" dirty="0"/>
              <a:t>Puts others on notice to not use your material, can also help when dealing with infringement. </a:t>
            </a:r>
          </a:p>
          <a:p>
            <a:r>
              <a:rPr lang="en-US" dirty="0"/>
              <a:t>2. Statutory Damages</a:t>
            </a:r>
          </a:p>
          <a:p>
            <a:r>
              <a:rPr lang="en-US" dirty="0"/>
              <a:t>3. Can sue in Federal Court </a:t>
            </a:r>
          </a:p>
          <a:p>
            <a:r>
              <a:rPr lang="en-US" dirty="0"/>
              <a:t>4. Protect against infringement</a:t>
            </a:r>
          </a:p>
          <a:p>
            <a:pPr lvl="1"/>
            <a:r>
              <a:rPr lang="en-US" dirty="0"/>
              <a:t>More likely to respond if you can show government has already affirmed your IP rights via registration. </a:t>
            </a:r>
          </a:p>
          <a:p>
            <a:pPr lvl="1"/>
            <a:r>
              <a:rPr lang="en-US" dirty="0"/>
              <a:t>Registered Trademark protects for entire country, not just locality where trademark is actually used.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43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4F0D6-AC58-4D3E-8008-5EBB6334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47482-4136-423E-AB5B-B20463A6C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Stands for Digital Millennium Copyright Act </a:t>
            </a:r>
          </a:p>
          <a:p>
            <a:r>
              <a:rPr lang="en-US" dirty="0"/>
              <a:t>All websites that host content must have a form where IP owner can file a takedown claim that their protected IP is being infringed on their site. </a:t>
            </a:r>
          </a:p>
          <a:p>
            <a:r>
              <a:rPr lang="en-US" dirty="0"/>
              <a:t>Web Hosts must review takedown claim, and if claim has merit then offending post must be reviewed. </a:t>
            </a:r>
          </a:p>
          <a:p>
            <a:r>
              <a:rPr lang="en-US" dirty="0"/>
              <a:t>Up to poster to then counter with why it does not constitute infringement. </a:t>
            </a:r>
          </a:p>
        </p:txBody>
      </p:sp>
    </p:spTree>
    <p:extLst>
      <p:ext uri="{BB962C8B-B14F-4D97-AF65-F5344CB8AC3E}">
        <p14:creationId xmlns:p14="http://schemas.microsoft.com/office/powerpoint/2010/main" val="2010670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F80A-417F-497D-8214-01A9A9C7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 Use: Section 107 of Copyright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4262A-22BC-4912-A02D-512374A42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effectLst/>
                <a:latin typeface="Roboto"/>
              </a:rPr>
              <a:t>Permitted to use Copyrightable material if </a:t>
            </a:r>
            <a:r>
              <a:rPr lang="en-US" dirty="0">
                <a:latin typeface="Roboto"/>
              </a:rPr>
              <a:t>use is for:</a:t>
            </a:r>
            <a:endParaRPr lang="en-US" b="0" i="0" dirty="0">
              <a:effectLst/>
              <a:latin typeface="Roboto"/>
            </a:endParaRPr>
          </a:p>
          <a:p>
            <a:pPr lvl="1"/>
            <a:r>
              <a:rPr lang="en-US" dirty="0">
                <a:latin typeface="Roboto"/>
              </a:rPr>
              <a:t>C</a:t>
            </a:r>
            <a:r>
              <a:rPr lang="en-US" b="0" i="0" dirty="0">
                <a:effectLst/>
                <a:latin typeface="Roboto"/>
              </a:rPr>
              <a:t>riticism 	</a:t>
            </a:r>
          </a:p>
          <a:p>
            <a:pPr lvl="1"/>
            <a:r>
              <a:rPr lang="en-US" dirty="0">
                <a:latin typeface="Roboto"/>
              </a:rPr>
              <a:t>C</a:t>
            </a:r>
            <a:r>
              <a:rPr lang="en-US" b="0" i="0" dirty="0">
                <a:effectLst/>
                <a:latin typeface="Roboto"/>
              </a:rPr>
              <a:t>omment </a:t>
            </a:r>
          </a:p>
          <a:p>
            <a:pPr lvl="1"/>
            <a:r>
              <a:rPr lang="en-US" dirty="0">
                <a:latin typeface="Roboto"/>
              </a:rPr>
              <a:t>N</a:t>
            </a:r>
            <a:r>
              <a:rPr lang="en-US" b="0" i="0" dirty="0">
                <a:effectLst/>
                <a:latin typeface="Roboto"/>
              </a:rPr>
              <a:t>ews </a:t>
            </a:r>
            <a:r>
              <a:rPr lang="en-US" dirty="0">
                <a:latin typeface="Roboto"/>
              </a:rPr>
              <a:t>R</a:t>
            </a:r>
            <a:r>
              <a:rPr lang="en-US" b="0" i="0" dirty="0">
                <a:effectLst/>
                <a:latin typeface="Roboto"/>
              </a:rPr>
              <a:t>eporting </a:t>
            </a:r>
          </a:p>
          <a:p>
            <a:pPr lvl="1"/>
            <a:r>
              <a:rPr lang="en-US" b="0" i="0" dirty="0">
                <a:effectLst/>
                <a:latin typeface="Roboto"/>
              </a:rPr>
              <a:t>Teaching </a:t>
            </a:r>
          </a:p>
          <a:p>
            <a:pPr lvl="1"/>
            <a:r>
              <a:rPr lang="en-US" dirty="0">
                <a:latin typeface="Roboto"/>
              </a:rPr>
              <a:t>S</a:t>
            </a:r>
            <a:r>
              <a:rPr lang="en-US" b="0" i="0" dirty="0">
                <a:effectLst/>
                <a:latin typeface="Roboto"/>
              </a:rPr>
              <a:t>cholarship</a:t>
            </a:r>
          </a:p>
          <a:p>
            <a:r>
              <a:rPr lang="en-US" b="0" i="0" dirty="0">
                <a:effectLst/>
                <a:latin typeface="Roboto"/>
              </a:rPr>
              <a:t>Non-profit, educational or personal use tips the balance in favor of fair use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0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7FB9-E885-424B-B4A4-B91E82AE8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Permitted Trademark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63D07-84C9-4393-A17B-378A0698B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Comment/Criticism</a:t>
            </a:r>
          </a:p>
          <a:p>
            <a:r>
              <a:rPr lang="en-US" dirty="0"/>
              <a:t>Identification of the product (referred to as nominative use)</a:t>
            </a:r>
          </a:p>
          <a:p>
            <a:r>
              <a:rPr lang="en-US" dirty="0"/>
              <a:t>Comparison </a:t>
            </a:r>
          </a:p>
          <a:p>
            <a:pPr lvl="1"/>
            <a:r>
              <a:rPr lang="en-US" dirty="0"/>
              <a:t>i.e. Apple vs. Microsoft Surface</a:t>
            </a:r>
          </a:p>
        </p:txBody>
      </p:sp>
    </p:spTree>
    <p:extLst>
      <p:ext uri="{BB962C8B-B14F-4D97-AF65-F5344CB8AC3E}">
        <p14:creationId xmlns:p14="http://schemas.microsoft.com/office/powerpoint/2010/main" val="3714260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0718F-A59C-4EF9-B7E7-CFE87CEE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Discuss with a Lawyer when Letting Others use your 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2C82B-FFB2-42D4-B6A6-83E0242C5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of use </a:t>
            </a:r>
          </a:p>
          <a:p>
            <a:r>
              <a:rPr lang="en-US" dirty="0"/>
              <a:t>Scope </a:t>
            </a:r>
          </a:p>
          <a:p>
            <a:pPr lvl="1"/>
            <a:r>
              <a:rPr lang="en-US" dirty="0"/>
              <a:t>How much of the work are they using? </a:t>
            </a:r>
          </a:p>
          <a:p>
            <a:pPr lvl="1"/>
            <a:r>
              <a:rPr lang="en-US" dirty="0"/>
              <a:t>Where will they be using the work? </a:t>
            </a:r>
          </a:p>
          <a:p>
            <a:r>
              <a:rPr lang="en-US" dirty="0"/>
              <a:t>Payment, </a:t>
            </a:r>
          </a:p>
          <a:p>
            <a:pPr lvl="1"/>
            <a:r>
              <a:rPr lang="en-US" dirty="0"/>
              <a:t>What do you need to complete till you get paid?</a:t>
            </a:r>
          </a:p>
          <a:p>
            <a:pPr lvl="1"/>
            <a:r>
              <a:rPr lang="en-US" dirty="0"/>
              <a:t>When, where, and how are you paid?</a:t>
            </a:r>
          </a:p>
          <a:p>
            <a:r>
              <a:rPr lang="en-US" dirty="0"/>
              <a:t>Termination </a:t>
            </a:r>
          </a:p>
          <a:p>
            <a:pPr lvl="1"/>
            <a:r>
              <a:rPr lang="en-US" dirty="0"/>
              <a:t>If things  aren’t going well, what rights do you have to get out of the contract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53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55E19-71D2-41B9-9F7C-D516A4D06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F4613-5B2F-49E8-9749-45596F3A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Insurance </a:t>
            </a:r>
          </a:p>
          <a:p>
            <a:r>
              <a:rPr lang="en-US" dirty="0"/>
              <a:t>Non-Disparagement  </a:t>
            </a:r>
          </a:p>
          <a:p>
            <a:pPr lvl="1"/>
            <a:r>
              <a:rPr lang="en-US" dirty="0"/>
              <a:t>Prevents certain criticisms, after the contract has expired</a:t>
            </a:r>
          </a:p>
          <a:p>
            <a:r>
              <a:rPr lang="en-US" dirty="0"/>
              <a:t> Non-Disclosure/Confidentiality</a:t>
            </a:r>
          </a:p>
          <a:p>
            <a:pPr lvl="1"/>
            <a:r>
              <a:rPr lang="en-US" dirty="0"/>
              <a:t>Limits who may discuss your project, and who may share it’s material.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37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B7D50-A180-439A-BDA1-A31A0A7B1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do when using other’s 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34D9A-E3F6-4560-8654-18E281FF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proper owner of IP </a:t>
            </a:r>
          </a:p>
          <a:p>
            <a:pPr lvl="1"/>
            <a:r>
              <a:rPr lang="en-US" dirty="0"/>
              <a:t>Creator, Company, Organization </a:t>
            </a:r>
          </a:p>
          <a:p>
            <a:r>
              <a:rPr lang="en-US" dirty="0"/>
              <a:t>Request permission </a:t>
            </a:r>
          </a:p>
          <a:p>
            <a:pPr lvl="1"/>
            <a:r>
              <a:rPr lang="en-US" dirty="0"/>
              <a:t>How much of work are you using? </a:t>
            </a:r>
          </a:p>
          <a:p>
            <a:pPr lvl="1"/>
            <a:r>
              <a:rPr lang="en-US" dirty="0"/>
              <a:t>Where, When, and How are you using? </a:t>
            </a:r>
          </a:p>
          <a:p>
            <a:r>
              <a:rPr lang="en-US" dirty="0"/>
              <a:t>Written Contract/Written agreement laying out all pertinent details.  </a:t>
            </a:r>
          </a:p>
        </p:txBody>
      </p:sp>
    </p:spTree>
    <p:extLst>
      <p:ext uri="{BB962C8B-B14F-4D97-AF65-F5344CB8AC3E}">
        <p14:creationId xmlns:p14="http://schemas.microsoft.com/office/powerpoint/2010/main" val="1328883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F10A4-6E9E-4121-BFDD-40E05713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in doubt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1DE03-ECE1-489A-9F83-04802621B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CONTACT AN ATTORNEY!</a:t>
            </a:r>
          </a:p>
        </p:txBody>
      </p:sp>
    </p:spTree>
    <p:extLst>
      <p:ext uri="{BB962C8B-B14F-4D97-AF65-F5344CB8AC3E}">
        <p14:creationId xmlns:p14="http://schemas.microsoft.com/office/powerpoint/2010/main" val="2076002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5AC1-E9C2-48F1-A667-2FF5FA06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Stephen E. Vanyo Esq.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DE3AC-5009-4347-B0F0-A7291CD72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215-575-3803 </a:t>
            </a:r>
          </a:p>
          <a:p>
            <a:r>
              <a:rPr lang="en-US" sz="2800" dirty="0">
                <a:hlinkClick r:id="rId2"/>
              </a:rPr>
              <a:t>stephen.zanemgmt@gmail.com</a:t>
            </a:r>
            <a:r>
              <a:rPr lang="en-US" sz="2800" dirty="0"/>
              <a:t> </a:t>
            </a:r>
          </a:p>
          <a:p>
            <a:r>
              <a:rPr lang="en-US" sz="2800" dirty="0">
                <a:hlinkClick r:id="rId3"/>
              </a:rPr>
              <a:t>www.zanemanagement.com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44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0E687-CFD0-46D7-A9B8-46B22138B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IP Laws come from?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5E26F-5FB6-43E8-91BA-9BF1B6CA5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Constitution of the United States </a:t>
            </a:r>
          </a:p>
          <a:p>
            <a:pPr lvl="1"/>
            <a:r>
              <a:rPr lang="en-US" dirty="0"/>
              <a:t>Art. I, Sec. 8, Cl. 8:</a:t>
            </a:r>
          </a:p>
          <a:p>
            <a:pPr lvl="2"/>
            <a:r>
              <a:rPr lang="en-US" dirty="0"/>
              <a:t>“The Congress shall have Power . . . To promote the Progress of Science and useful Arts, by securing for limited Times to Authors and Inventors the exclusive Right to their respective Writings and Discoveries.”</a:t>
            </a:r>
          </a:p>
          <a:p>
            <a:r>
              <a:rPr lang="en-US" dirty="0"/>
              <a:t>Trademarks: Lanham Act of 1976 </a:t>
            </a:r>
          </a:p>
          <a:p>
            <a:r>
              <a:rPr lang="en-US" dirty="0"/>
              <a:t>Copyright Act of 1976</a:t>
            </a:r>
          </a:p>
          <a:p>
            <a:pPr lvl="1"/>
            <a:r>
              <a:rPr lang="en-US" dirty="0"/>
              <a:t>Protects “original work fixed in a tangible medium of expression.”</a:t>
            </a:r>
          </a:p>
        </p:txBody>
      </p:sp>
    </p:spTree>
    <p:extLst>
      <p:ext uri="{BB962C8B-B14F-4D97-AF65-F5344CB8AC3E}">
        <p14:creationId xmlns:p14="http://schemas.microsoft.com/office/powerpoint/2010/main" val="399605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FE6B8-4BBF-42BA-90FE-656496070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Protected 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73F56-E055-4AF1-A86E-DC424056C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Trademark </a:t>
            </a:r>
          </a:p>
          <a:p>
            <a:pPr lvl="1"/>
            <a:r>
              <a:rPr lang="en-US" dirty="0"/>
              <a:t>Trademark = Identifies a product</a:t>
            </a:r>
          </a:p>
          <a:p>
            <a:pPr lvl="2"/>
            <a:r>
              <a:rPr lang="en-US" dirty="0"/>
              <a:t>McFlurry</a:t>
            </a:r>
          </a:p>
          <a:p>
            <a:pPr lvl="1"/>
            <a:r>
              <a:rPr lang="en-US" dirty="0"/>
              <a:t>Servicemark = Identifies a service</a:t>
            </a:r>
          </a:p>
          <a:p>
            <a:pPr lvl="2"/>
            <a:r>
              <a:rPr lang="en-US" dirty="0"/>
              <a:t>Ronald McDonald- providing entertainment services in performances as a clown. </a:t>
            </a:r>
          </a:p>
          <a:p>
            <a:r>
              <a:rPr lang="en-US" dirty="0"/>
              <a:t>2. Copyright</a:t>
            </a:r>
          </a:p>
          <a:p>
            <a:pPr lvl="1"/>
            <a:r>
              <a:rPr lang="en-US" dirty="0"/>
              <a:t>Owned by the person who created the work, unless specifically a “work for hire” </a:t>
            </a:r>
          </a:p>
          <a:p>
            <a:r>
              <a:rPr lang="en-US" dirty="0"/>
              <a:t>3. Patents</a:t>
            </a:r>
          </a:p>
          <a:p>
            <a:pPr lvl="1"/>
            <a:r>
              <a:rPr lang="en-US" dirty="0"/>
              <a:t>Scientific inventions </a:t>
            </a:r>
          </a:p>
          <a:p>
            <a:r>
              <a:rPr lang="en-US" dirty="0"/>
              <a:t>4. Trade Dress</a:t>
            </a:r>
          </a:p>
          <a:p>
            <a:pPr lvl="1"/>
            <a:r>
              <a:rPr lang="en-US" dirty="0"/>
              <a:t>Product packaging, label design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77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B310D-E775-4822-BC13-7AA1BB5E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act as a Trademark?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6C4EA-C5C1-4236-BF77-BEFD0C268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Words/Phrases</a:t>
            </a:r>
          </a:p>
          <a:p>
            <a:pPr lvl="1"/>
            <a:r>
              <a:rPr lang="en-US" dirty="0"/>
              <a:t>Just Do It </a:t>
            </a:r>
          </a:p>
          <a:p>
            <a:pPr lvl="1"/>
            <a:r>
              <a:rPr lang="en-US" dirty="0"/>
              <a:t>Under Armour</a:t>
            </a:r>
          </a:p>
          <a:p>
            <a:r>
              <a:rPr lang="en-US" dirty="0"/>
              <a:t>Pictures/Logos </a:t>
            </a:r>
          </a:p>
          <a:p>
            <a:r>
              <a:rPr lang="en-US" dirty="0"/>
              <a:t>Sounds</a:t>
            </a:r>
          </a:p>
          <a:p>
            <a:pPr lvl="1"/>
            <a:r>
              <a:rPr lang="en-US" dirty="0"/>
              <a:t>Singer Pitbull’s: “</a:t>
            </a:r>
            <a:r>
              <a:rPr lang="en-US" b="0" i="0" dirty="0">
                <a:effectLst/>
                <a:latin typeface="Poppins"/>
              </a:rPr>
              <a:t>EEEEEEEYOOOOOO”</a:t>
            </a:r>
          </a:p>
          <a:p>
            <a:pPr lvl="1"/>
            <a:r>
              <a:rPr lang="en-US" dirty="0"/>
              <a:t>MGM Lion’s Roar</a:t>
            </a:r>
          </a:p>
          <a:p>
            <a:r>
              <a:rPr lang="en-US" dirty="0"/>
              <a:t>Shapes</a:t>
            </a:r>
          </a:p>
          <a:p>
            <a:pPr lvl="1"/>
            <a:r>
              <a:rPr lang="en-US" dirty="0"/>
              <a:t>Coca Cola Bottle</a:t>
            </a:r>
          </a:p>
          <a:p>
            <a:r>
              <a:rPr lang="en-US" dirty="0"/>
              <a:t>Smells </a:t>
            </a:r>
          </a:p>
          <a:p>
            <a:r>
              <a:rPr lang="en-US" dirty="0"/>
              <a:t>Colors </a:t>
            </a:r>
          </a:p>
        </p:txBody>
      </p:sp>
    </p:spTree>
    <p:extLst>
      <p:ext uri="{BB962C8B-B14F-4D97-AF65-F5344CB8AC3E}">
        <p14:creationId xmlns:p14="http://schemas.microsoft.com/office/powerpoint/2010/main" val="2724380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56C87-0908-4C88-A29E-B6D5E2940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not a Trademark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7363A-D0DD-492A-8B2A-A56E53ABD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Surnames (people’s last names), unless acquires secondary meaning</a:t>
            </a:r>
          </a:p>
          <a:p>
            <a:pPr lvl="1"/>
            <a:r>
              <a:rPr lang="en-US" dirty="0"/>
              <a:t>Example: McDonald’s</a:t>
            </a:r>
          </a:p>
          <a:p>
            <a:r>
              <a:rPr lang="en-US" dirty="0"/>
              <a:t>Geographic descriptors</a:t>
            </a:r>
          </a:p>
          <a:p>
            <a:pPr lvl="1"/>
            <a:r>
              <a:rPr lang="en-US" dirty="0"/>
              <a:t>Anything that merely describes where the product comes from. </a:t>
            </a:r>
          </a:p>
          <a:p>
            <a:pPr lvl="2"/>
            <a:r>
              <a:rPr lang="en-US" dirty="0"/>
              <a:t>Ex: Florida Oranges. </a:t>
            </a:r>
          </a:p>
          <a:p>
            <a:r>
              <a:rPr lang="en-US" dirty="0"/>
              <a:t>Merely Descriptive marks </a:t>
            </a:r>
          </a:p>
          <a:p>
            <a:pPr lvl="1"/>
            <a:r>
              <a:rPr lang="en-US" dirty="0"/>
              <a:t>Anything that just describes an ingredient, quality, or characteristic of a product or service.</a:t>
            </a:r>
          </a:p>
          <a:p>
            <a:pPr lvl="2"/>
            <a:r>
              <a:rPr lang="en-US" dirty="0"/>
              <a:t>Ex: Super Soft Tissues.   </a:t>
            </a:r>
          </a:p>
          <a:p>
            <a:r>
              <a:rPr lang="en-US" dirty="0"/>
              <a:t>Generic marks. </a:t>
            </a:r>
          </a:p>
          <a:p>
            <a:pPr lvl="1"/>
            <a:r>
              <a:rPr lang="en-US" dirty="0"/>
              <a:t>Words so often used in common parlance that they refer to a product generally. </a:t>
            </a:r>
          </a:p>
          <a:p>
            <a:pPr lvl="1"/>
            <a:r>
              <a:rPr lang="en-US" dirty="0"/>
              <a:t>Ex: Laptops. </a:t>
            </a:r>
          </a:p>
        </p:txBody>
      </p:sp>
    </p:spTree>
    <p:extLst>
      <p:ext uri="{BB962C8B-B14F-4D97-AF65-F5344CB8AC3E}">
        <p14:creationId xmlns:p14="http://schemas.microsoft.com/office/powerpoint/2010/main" val="612638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9371-C89B-491F-B4A7-C6FE25DD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Copyright Protect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846F9-AAD3-48BB-8E6D-70088FE91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Logos</a:t>
            </a:r>
          </a:p>
          <a:p>
            <a:r>
              <a:rPr lang="en-US" dirty="0"/>
              <a:t>Art </a:t>
            </a:r>
          </a:p>
          <a:p>
            <a:r>
              <a:rPr lang="en-US" dirty="0"/>
              <a:t>Music </a:t>
            </a:r>
          </a:p>
          <a:p>
            <a:r>
              <a:rPr lang="en-US" dirty="0"/>
              <a:t>Videos</a:t>
            </a:r>
          </a:p>
          <a:p>
            <a:r>
              <a:rPr lang="en-US" dirty="0"/>
              <a:t>Script</a:t>
            </a:r>
          </a:p>
          <a:p>
            <a:r>
              <a:rPr lang="en-US" dirty="0"/>
              <a:t>Software </a:t>
            </a:r>
          </a:p>
          <a:p>
            <a:r>
              <a:rPr lang="en-US" dirty="0"/>
              <a:t>Web Design </a:t>
            </a:r>
          </a:p>
        </p:txBody>
      </p:sp>
    </p:spTree>
    <p:extLst>
      <p:ext uri="{BB962C8B-B14F-4D97-AF65-F5344CB8AC3E}">
        <p14:creationId xmlns:p14="http://schemas.microsoft.com/office/powerpoint/2010/main" val="188930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04E06-BDCD-4A48-8D60-4117F883B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Copyright not Protect?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A3C84-6819-438D-9FA2-847B49CA0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Ideas </a:t>
            </a:r>
          </a:p>
          <a:p>
            <a:pPr lvl="1"/>
            <a:r>
              <a:rPr lang="en-US" dirty="0"/>
              <a:t>Copyright only protect expressions of ideas not the actual ideas themselves. Thus, anyone can make a story about a school of wizards, but they may not do so in a way that takes too many original elements from Harry Potter. </a:t>
            </a:r>
          </a:p>
          <a:p>
            <a:r>
              <a:rPr lang="en-US" dirty="0"/>
              <a:t>Facts</a:t>
            </a:r>
          </a:p>
          <a:p>
            <a:pPr lvl="1"/>
            <a:r>
              <a:rPr lang="en-US" dirty="0"/>
              <a:t>Example: Trivia </a:t>
            </a:r>
          </a:p>
          <a:p>
            <a:pPr lvl="2"/>
            <a:r>
              <a:rPr lang="en-US" dirty="0"/>
              <a:t>Things like when the film was released, where it was shot, and how much money it made cannot be protected by copyright.</a:t>
            </a:r>
          </a:p>
          <a:p>
            <a:pPr lvl="2"/>
            <a:r>
              <a:rPr lang="en-US" dirty="0"/>
              <a:t>However, trivia about specific scenes and storylines can be protected by copyright, as it is a creative expression and not a fact. </a:t>
            </a:r>
          </a:p>
          <a:p>
            <a:r>
              <a:rPr lang="en-US" dirty="0"/>
              <a:t>Recipes</a:t>
            </a:r>
          </a:p>
          <a:p>
            <a:pPr lvl="1"/>
            <a:r>
              <a:rPr lang="en-US" dirty="0"/>
              <a:t>Specific ingredients and step by step instruction of how to make meals are not protected by copyright.</a:t>
            </a:r>
          </a:p>
        </p:txBody>
      </p:sp>
    </p:spTree>
    <p:extLst>
      <p:ext uri="{BB962C8B-B14F-4D97-AF65-F5344CB8AC3E}">
        <p14:creationId xmlns:p14="http://schemas.microsoft.com/office/powerpoint/2010/main" val="342142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2CB9-581E-41DA-AE28-DFF7124F4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you receive protection on your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4CF2E-1415-4149-9A04-7FAC4A370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Trademark: </a:t>
            </a:r>
          </a:p>
          <a:p>
            <a:pPr lvl="1"/>
            <a:r>
              <a:rPr lang="en-US" dirty="0"/>
              <a:t>Upon actual use of the mark in commerce </a:t>
            </a:r>
          </a:p>
          <a:p>
            <a:r>
              <a:rPr lang="en-US" dirty="0"/>
              <a:t>Copyright</a:t>
            </a:r>
          </a:p>
          <a:p>
            <a:pPr lvl="1"/>
            <a:r>
              <a:rPr lang="en-US" dirty="0"/>
              <a:t>Upon creation of the work. </a:t>
            </a:r>
          </a:p>
          <a:p>
            <a:r>
              <a:rPr lang="en-US" dirty="0"/>
              <a:t>NOTE: Government Registration is very important, and provides several advantages that do not happen when you first receive protection for copyrightable material and trademarks. </a:t>
            </a:r>
          </a:p>
        </p:txBody>
      </p:sp>
    </p:spTree>
    <p:extLst>
      <p:ext uri="{BB962C8B-B14F-4D97-AF65-F5344CB8AC3E}">
        <p14:creationId xmlns:p14="http://schemas.microsoft.com/office/powerpoint/2010/main" val="2963041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66D7-02C4-43DA-9E4B-DFE22976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take To Protect your 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16DA4-E29A-458C-B5EF-C1E4D2712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Trademarks </a:t>
            </a:r>
          </a:p>
          <a:p>
            <a:pPr lvl="1"/>
            <a:r>
              <a:rPr lang="en-US" dirty="0"/>
              <a:t>Register with USPTO</a:t>
            </a:r>
          </a:p>
          <a:p>
            <a:pPr lvl="1"/>
            <a:r>
              <a:rPr lang="en-US" dirty="0"/>
              <a:t>Filing Fees based on amount of International Class. </a:t>
            </a:r>
          </a:p>
          <a:p>
            <a:pPr lvl="2"/>
            <a:r>
              <a:rPr lang="en-US" dirty="0"/>
              <a:t>Common example Class 25 for Tee shirts, Class 41 for Entertainment Services</a:t>
            </a:r>
          </a:p>
          <a:p>
            <a:pPr lvl="1"/>
            <a:r>
              <a:rPr lang="en-US" dirty="0"/>
              <a:t>Can register prior to public use of the trademark, or after public use of trademark  </a:t>
            </a:r>
          </a:p>
          <a:p>
            <a:r>
              <a:rPr lang="en-US" dirty="0"/>
              <a:t>Copyright</a:t>
            </a:r>
          </a:p>
          <a:p>
            <a:pPr lvl="1"/>
            <a:r>
              <a:rPr lang="en-US" dirty="0"/>
              <a:t>Register with Library Of Congress</a:t>
            </a:r>
          </a:p>
          <a:p>
            <a:pPr lvl="1"/>
            <a:r>
              <a:rPr lang="en-US" dirty="0"/>
              <a:t>Filing Fees </a:t>
            </a:r>
          </a:p>
          <a:p>
            <a:pPr lvl="1"/>
            <a:r>
              <a:rPr lang="en-US" dirty="0"/>
              <a:t>Can register prior to making available to public, or after making available to the public. </a:t>
            </a:r>
          </a:p>
        </p:txBody>
      </p:sp>
    </p:spTree>
    <p:extLst>
      <p:ext uri="{BB962C8B-B14F-4D97-AF65-F5344CB8AC3E}">
        <p14:creationId xmlns:p14="http://schemas.microsoft.com/office/powerpoint/2010/main" val="240813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4353</TotalTime>
  <Words>936</Words>
  <Application>Microsoft Office PowerPoint</Application>
  <PresentationFormat>Widescreen</PresentationFormat>
  <Paragraphs>134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Poppins</vt:lpstr>
      <vt:lpstr>Roboto</vt:lpstr>
      <vt:lpstr>Celestial</vt:lpstr>
      <vt:lpstr>Intellectual Property for Actors</vt:lpstr>
      <vt:lpstr>Where do IP Laws come from?</vt:lpstr>
      <vt:lpstr>Types of Protected IP </vt:lpstr>
      <vt:lpstr>What can act as a Trademark?</vt:lpstr>
      <vt:lpstr>What is not a Trademark </vt:lpstr>
      <vt:lpstr>What Does Copyright Protect</vt:lpstr>
      <vt:lpstr>What does Copyright not Protect?</vt:lpstr>
      <vt:lpstr>When do you receive protection on your work?</vt:lpstr>
      <vt:lpstr>Steps to take To Protect your IP</vt:lpstr>
      <vt:lpstr>Benefits of Registration </vt:lpstr>
      <vt:lpstr>DMCA</vt:lpstr>
      <vt:lpstr>Fair Use: Section 107 of Copyright Act</vt:lpstr>
      <vt:lpstr>Permitted Trademark Uses</vt:lpstr>
      <vt:lpstr>What to Discuss with a Lawyer when Letting Others use your IP</vt:lpstr>
      <vt:lpstr>Other Considerations</vt:lpstr>
      <vt:lpstr>What to do when using other’s IP</vt:lpstr>
      <vt:lpstr>When in doubt</vt:lpstr>
      <vt:lpstr>Stephen E. Vanyo Esq.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Intellectual Property for Actors</dc:title>
  <dc:creator>Stephen Vanyo</dc:creator>
  <cp:lastModifiedBy>Stephen Vanyo</cp:lastModifiedBy>
  <cp:revision>27</cp:revision>
  <dcterms:created xsi:type="dcterms:W3CDTF">2021-01-25T21:28:42Z</dcterms:created>
  <dcterms:modified xsi:type="dcterms:W3CDTF">2021-03-17T19:21:29Z</dcterms:modified>
</cp:coreProperties>
</file>